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7" r:id="rId6"/>
    <p:sldId id="260" r:id="rId7"/>
    <p:sldId id="258" r:id="rId8"/>
    <p:sldId id="261" r:id="rId9"/>
    <p:sldId id="262" r:id="rId10"/>
    <p:sldId id="263" r:id="rId11"/>
    <p:sldId id="266" r:id="rId12"/>
    <p:sldId id="264" r:id="rId13"/>
    <p:sldId id="265" r:id="rId14"/>
    <p:sldId id="267"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05F"/>
    <a:srgbClr val="FFC611"/>
    <a:srgbClr val="853A78"/>
    <a:srgbClr val="4A0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6395"/>
  </p:normalViewPr>
  <p:slideViewPr>
    <p:cSldViewPr snapToGrid="0">
      <p:cViewPr varScale="1">
        <p:scale>
          <a:sx n="59" d="100"/>
          <a:sy n="59" d="100"/>
        </p:scale>
        <p:origin x="510"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han" userId="0a4650ea-4473-4248-b5fd-5414dacb03cb" providerId="ADAL" clId="{7BD39E70-F9B9-4CD6-83A3-8C4E5F7BE14C}"/>
    <pc:docChg chg="modSld">
      <pc:chgData name="Claudia Chan" userId="0a4650ea-4473-4248-b5fd-5414dacb03cb" providerId="ADAL" clId="{7BD39E70-F9B9-4CD6-83A3-8C4E5F7BE14C}" dt="2024-06-26T05:04:23.918" v="4" actId="20577"/>
      <pc:docMkLst>
        <pc:docMk/>
      </pc:docMkLst>
      <pc:sldChg chg="modSp mod">
        <pc:chgData name="Claudia Chan" userId="0a4650ea-4473-4248-b5fd-5414dacb03cb" providerId="ADAL" clId="{7BD39E70-F9B9-4CD6-83A3-8C4E5F7BE14C}" dt="2024-06-26T05:04:23.918" v="4" actId="20577"/>
        <pc:sldMkLst>
          <pc:docMk/>
          <pc:sldMk cId="1619612096" sldId="257"/>
        </pc:sldMkLst>
        <pc:spChg chg="mod">
          <ac:chgData name="Claudia Chan" userId="0a4650ea-4473-4248-b5fd-5414dacb03cb" providerId="ADAL" clId="{7BD39E70-F9B9-4CD6-83A3-8C4E5F7BE14C}" dt="2024-06-26T05:04:23.918" v="4" actId="20577"/>
          <ac:spMkLst>
            <pc:docMk/>
            <pc:sldMk cId="1619612096" sldId="257"/>
            <ac:spMk id="7" creationId="{A3C5176D-EB57-4B91-49F2-592D9071C15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6F3-D540-80C8-4F3997C6028C}"/>
            </c:ext>
          </c:extLst>
        </c:ser>
        <c:ser>
          <c:idx val="1"/>
          <c:order val="1"/>
          <c:tx>
            <c:strRef>
              <c:f>Sheet1!$C$1</c:f>
              <c:strCache>
                <c:ptCount val="1"/>
                <c:pt idx="0">
                  <c:v>Series 2</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6F3-D540-80C8-4F3997C6028C}"/>
            </c:ext>
          </c:extLst>
        </c:ser>
        <c:ser>
          <c:idx val="2"/>
          <c:order val="2"/>
          <c:tx>
            <c:strRef>
              <c:f>Sheet1!$D$1</c:f>
              <c:strCache>
                <c:ptCount val="1"/>
                <c:pt idx="0">
                  <c:v>Series 3</c:v>
                </c:pt>
              </c:strCache>
            </c:strRef>
          </c:tx>
          <c:spPr>
            <a:solidFill>
              <a:schemeClr val="accent6">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6F3-D540-80C8-4F3997C6028C}"/>
            </c:ext>
          </c:extLst>
        </c:ser>
        <c:dLbls>
          <c:dLblPos val="outEnd"/>
          <c:showLegendKey val="0"/>
          <c:showVal val="1"/>
          <c:showCatName val="0"/>
          <c:showSerName val="0"/>
          <c:showPercent val="0"/>
          <c:showBubbleSize val="0"/>
        </c:dLbls>
        <c:gapWidth val="444"/>
        <c:overlap val="-90"/>
        <c:axId val="781617440"/>
        <c:axId val="781619152"/>
      </c:barChart>
      <c:catAx>
        <c:axId val="781617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781619152"/>
        <c:crosses val="autoZero"/>
        <c:auto val="1"/>
        <c:lblAlgn val="ctr"/>
        <c:lblOffset val="100"/>
        <c:noMultiLvlLbl val="0"/>
      </c:catAx>
      <c:valAx>
        <c:axId val="781619152"/>
        <c:scaling>
          <c:orientation val="minMax"/>
        </c:scaling>
        <c:delete val="1"/>
        <c:axPos val="l"/>
        <c:numFmt formatCode="General" sourceLinked="1"/>
        <c:majorTickMark val="none"/>
        <c:minorTickMark val="none"/>
        <c:tickLblPos val="nextTo"/>
        <c:crossAx val="781617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01-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03-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05-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07-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E9-5242-9819-CAA1A350300C}"/>
            </c:ext>
          </c:extLst>
        </c:ser>
        <c:ser>
          <c:idx val="1"/>
          <c:order val="1"/>
          <c:tx>
            <c:strRef>
              <c:f>Sheet1!$C$1</c:f>
              <c:strCache>
                <c:ptCount val="1"/>
                <c:pt idx="0">
                  <c:v>Series 2</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09-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0B-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0D-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0F-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E9-5242-9819-CAA1A350300C}"/>
            </c:ext>
          </c:extLst>
        </c:ser>
        <c:ser>
          <c:idx val="2"/>
          <c:order val="2"/>
          <c:tx>
            <c:strRef>
              <c:f>Sheet1!$D$1</c:f>
              <c:strCache>
                <c:ptCount val="1"/>
                <c:pt idx="0">
                  <c:v>Series 3</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11-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13-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15-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17-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E9-5242-9819-CAA1A350300C}"/>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1743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BBD53-80D9-04EE-693C-5CDA5C477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9FEA2-238F-7CD4-26DD-76EF4EA81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6AC3D-10B5-F9FC-8BA5-E6709E055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43FEBD-A49C-AE42-847E-08347DA4D388}" type="datetimeFigureOut">
              <a:rPr lang="en-US" smtClean="0"/>
              <a:t>26-Jun-24</a:t>
            </a:fld>
            <a:endParaRPr lang="en-US"/>
          </a:p>
        </p:txBody>
      </p:sp>
      <p:sp>
        <p:nvSpPr>
          <p:cNvPr id="5" name="Footer Placeholder 4">
            <a:extLst>
              <a:ext uri="{FF2B5EF4-FFF2-40B4-BE49-F238E27FC236}">
                <a16:creationId xmlns:a16="http://schemas.microsoft.com/office/drawing/2014/main" id="{BED72305-F12B-6077-DBF1-B230B0773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445B9A-4F91-B8C6-F53B-0E2CFC16F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6F56F0-AFB2-0B45-824A-974729622391}" type="slidenum">
              <a:rPr lang="en-US" smtClean="0"/>
              <a:t>‹#›</a:t>
            </a:fld>
            <a:endParaRPr lang="en-US"/>
          </a:p>
        </p:txBody>
      </p:sp>
      <p:pic>
        <p:nvPicPr>
          <p:cNvPr id="7" name="Picture 6" descr="A colorful border with a white background&#10;&#10;Description automatically generated">
            <a:extLst>
              <a:ext uri="{FF2B5EF4-FFF2-40B4-BE49-F238E27FC236}">
                <a16:creationId xmlns:a16="http://schemas.microsoft.com/office/drawing/2014/main" id="{1786EDF8-C886-79B1-A54F-39C40BBD12A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683153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3DEAB7-6B62-0B33-A7C2-207D9F83261B}"/>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48306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Chart 2">
            <a:extLst>
              <a:ext uri="{FF2B5EF4-FFF2-40B4-BE49-F238E27FC236}">
                <a16:creationId xmlns:a16="http://schemas.microsoft.com/office/drawing/2014/main" id="{1403DEC5-9012-01A5-F523-4F7315139E56}"/>
              </a:ext>
            </a:extLst>
          </p:cNvPr>
          <p:cNvGraphicFramePr/>
          <p:nvPr>
            <p:extLst>
              <p:ext uri="{D42A27DB-BD31-4B8C-83A1-F6EECF244321}">
                <p14:modId xmlns:p14="http://schemas.microsoft.com/office/powerpoint/2010/main" val="3000434590"/>
              </p:ext>
            </p:extLst>
          </p:nvPr>
        </p:nvGraphicFramePr>
        <p:xfrm>
          <a:off x="3689131" y="1219200"/>
          <a:ext cx="7879644" cy="5040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389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ack logo&#10;&#10;Description automatically generated">
            <a:extLst>
              <a:ext uri="{FF2B5EF4-FFF2-40B4-BE49-F238E27FC236}">
                <a16:creationId xmlns:a16="http://schemas.microsoft.com/office/drawing/2014/main" id="{2E5D46D7-9E73-DAA9-8C25-893C447A3392}"/>
              </a:ext>
            </a:extLst>
          </p:cNvPr>
          <p:cNvPicPr>
            <a:picLocks noChangeAspect="1"/>
          </p:cNvPicPr>
          <p:nvPr/>
        </p:nvPicPr>
        <p:blipFill>
          <a:blip r:embed="rId2"/>
          <a:stretch>
            <a:fillRect/>
          </a:stretch>
        </p:blipFill>
        <p:spPr>
          <a:xfrm>
            <a:off x="8284760" y="4831236"/>
            <a:ext cx="1799341" cy="743861"/>
          </a:xfrm>
          <a:prstGeom prst="rect">
            <a:avLst/>
          </a:prstGeom>
        </p:spPr>
      </p:pic>
      <p:pic>
        <p:nvPicPr>
          <p:cNvPr id="7" name="Picture 6">
            <a:extLst>
              <a:ext uri="{FF2B5EF4-FFF2-40B4-BE49-F238E27FC236}">
                <a16:creationId xmlns:a16="http://schemas.microsoft.com/office/drawing/2014/main" id="{75987916-99E3-221C-4E16-1154E1710641}"/>
              </a:ext>
            </a:extLst>
          </p:cNvPr>
          <p:cNvPicPr>
            <a:picLocks noChangeAspect="1"/>
          </p:cNvPicPr>
          <p:nvPr/>
        </p:nvPicPr>
        <p:blipFill>
          <a:blip r:embed="rId3"/>
          <a:stretch>
            <a:fillRect/>
          </a:stretch>
        </p:blipFill>
        <p:spPr>
          <a:xfrm flipV="1">
            <a:off x="1641647" y="3191342"/>
            <a:ext cx="8438802" cy="237658"/>
          </a:xfrm>
          <a:prstGeom prst="rect">
            <a:avLst/>
          </a:prstGeom>
        </p:spPr>
      </p:pic>
      <p:pic>
        <p:nvPicPr>
          <p:cNvPr id="9" name="Picture 8" descr="A colorful squares and dots&#10;&#10;Description automatically generated">
            <a:extLst>
              <a:ext uri="{FF2B5EF4-FFF2-40B4-BE49-F238E27FC236}">
                <a16:creationId xmlns:a16="http://schemas.microsoft.com/office/drawing/2014/main" id="{29158700-74FD-1B30-2A78-2765286D582F}"/>
              </a:ext>
            </a:extLst>
          </p:cNvPr>
          <p:cNvPicPr>
            <a:picLocks noChangeAspect="1"/>
          </p:cNvPicPr>
          <p:nvPr/>
        </p:nvPicPr>
        <p:blipFill>
          <a:blip r:embed="rId4"/>
          <a:stretch>
            <a:fillRect/>
          </a:stretch>
        </p:blipFill>
        <p:spPr>
          <a:xfrm>
            <a:off x="1227713" y="4078050"/>
            <a:ext cx="3007512" cy="2007514"/>
          </a:xfrm>
          <a:prstGeom prst="rect">
            <a:avLst/>
          </a:prstGeom>
        </p:spPr>
      </p:pic>
      <p:pic>
        <p:nvPicPr>
          <p:cNvPr id="11" name="Picture 10" descr="A graphic design of various symbols&#10;&#10;Description automatically generated with medium confidence">
            <a:extLst>
              <a:ext uri="{FF2B5EF4-FFF2-40B4-BE49-F238E27FC236}">
                <a16:creationId xmlns:a16="http://schemas.microsoft.com/office/drawing/2014/main" id="{287192D9-A524-BF4A-FDEA-5BEAE4E423E0}"/>
              </a:ext>
            </a:extLst>
          </p:cNvPr>
          <p:cNvPicPr>
            <a:picLocks noChangeAspect="1"/>
          </p:cNvPicPr>
          <p:nvPr/>
        </p:nvPicPr>
        <p:blipFill>
          <a:blip r:embed="rId5"/>
          <a:stretch>
            <a:fillRect/>
          </a:stretch>
        </p:blipFill>
        <p:spPr>
          <a:xfrm>
            <a:off x="1039862" y="1222882"/>
            <a:ext cx="1203569" cy="1203569"/>
          </a:xfrm>
          <a:prstGeom prst="rect">
            <a:avLst/>
          </a:prstGeom>
        </p:spPr>
      </p:pic>
      <p:pic>
        <p:nvPicPr>
          <p:cNvPr id="13" name="Picture 12" descr="A colorful squares with icons&#10;&#10;Description automatically generated">
            <a:extLst>
              <a:ext uri="{FF2B5EF4-FFF2-40B4-BE49-F238E27FC236}">
                <a16:creationId xmlns:a16="http://schemas.microsoft.com/office/drawing/2014/main" id="{A7369FE4-A4A8-2327-2D2A-7548DD05CAE1}"/>
              </a:ext>
            </a:extLst>
          </p:cNvPr>
          <p:cNvPicPr>
            <a:picLocks noChangeAspect="1"/>
          </p:cNvPicPr>
          <p:nvPr/>
        </p:nvPicPr>
        <p:blipFill>
          <a:blip r:embed="rId6"/>
          <a:stretch>
            <a:fillRect/>
          </a:stretch>
        </p:blipFill>
        <p:spPr>
          <a:xfrm>
            <a:off x="3512721" y="1173209"/>
            <a:ext cx="2816469" cy="1168803"/>
          </a:xfrm>
          <a:prstGeom prst="rect">
            <a:avLst/>
          </a:prstGeom>
        </p:spPr>
      </p:pic>
      <p:pic>
        <p:nvPicPr>
          <p:cNvPr id="15" name="Picture 14" descr="A close-up of a logo&#10;&#10;Description automatically generated">
            <a:extLst>
              <a:ext uri="{FF2B5EF4-FFF2-40B4-BE49-F238E27FC236}">
                <a16:creationId xmlns:a16="http://schemas.microsoft.com/office/drawing/2014/main" id="{C2870EBD-0866-C25D-561F-ED08E2C46DF7}"/>
              </a:ext>
            </a:extLst>
          </p:cNvPr>
          <p:cNvPicPr>
            <a:picLocks noChangeAspect="1"/>
          </p:cNvPicPr>
          <p:nvPr/>
        </p:nvPicPr>
        <p:blipFill>
          <a:blip r:embed="rId7"/>
          <a:stretch>
            <a:fillRect/>
          </a:stretch>
        </p:blipFill>
        <p:spPr>
          <a:xfrm>
            <a:off x="5474662" y="4831236"/>
            <a:ext cx="1765191" cy="729743"/>
          </a:xfrm>
          <a:prstGeom prst="rect">
            <a:avLst/>
          </a:prstGeom>
        </p:spPr>
      </p:pic>
      <p:pic>
        <p:nvPicPr>
          <p:cNvPr id="17" name="Picture 16" descr="A black and green logo&#10;&#10;Description automatically generated">
            <a:extLst>
              <a:ext uri="{FF2B5EF4-FFF2-40B4-BE49-F238E27FC236}">
                <a16:creationId xmlns:a16="http://schemas.microsoft.com/office/drawing/2014/main" id="{EF33E879-4351-BEEB-0A44-767D8EC46328}"/>
              </a:ext>
            </a:extLst>
          </p:cNvPr>
          <p:cNvPicPr>
            <a:picLocks noChangeAspect="1"/>
          </p:cNvPicPr>
          <p:nvPr/>
        </p:nvPicPr>
        <p:blipFill rotWithShape="1">
          <a:blip r:embed="rId8"/>
          <a:srcRect r="53793"/>
          <a:stretch/>
        </p:blipFill>
        <p:spPr>
          <a:xfrm>
            <a:off x="7260943" y="1186926"/>
            <a:ext cx="3591378" cy="1129466"/>
          </a:xfrm>
          <a:prstGeom prst="rect">
            <a:avLst/>
          </a:prstGeom>
        </p:spPr>
      </p:pic>
    </p:spTree>
    <p:extLst>
      <p:ext uri="{BB962C8B-B14F-4D97-AF65-F5344CB8AC3E}">
        <p14:creationId xmlns:p14="http://schemas.microsoft.com/office/powerpoint/2010/main" val="191595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72B28-97ED-0BE6-DD8B-5EA77B8B00BB}"/>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2841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D9590-58E5-5D13-C138-2ECD31D6367F}"/>
              </a:ext>
            </a:extLst>
          </p:cNvPr>
          <p:cNvPicPr>
            <a:picLocks noChangeAspect="1"/>
          </p:cNvPicPr>
          <p:nvPr/>
        </p:nvPicPr>
        <p:blipFill>
          <a:blip r:embed="rId2"/>
          <a:src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EEE5CDA1-B1F1-6625-2465-3A50983AA93E}"/>
              </a:ext>
            </a:extLst>
          </p:cNvPr>
          <p:cNvSpPr txBox="1">
            <a:spLocks/>
          </p:cNvSpPr>
          <p:nvPr/>
        </p:nvSpPr>
        <p:spPr>
          <a:xfrm>
            <a:off x="2309184" y="3631045"/>
            <a:ext cx="8926374" cy="7940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Calibri" panose="020F0502020204030204" pitchFamily="34" charset="0"/>
                <a:cs typeface="Calibri" panose="020F0502020204030204" pitchFamily="34" charset="0"/>
              </a:rPr>
              <a:t>Institute</a:t>
            </a:r>
          </a:p>
          <a:p>
            <a:pPr algn="l"/>
            <a:r>
              <a:rPr lang="en-US" sz="1800" dirty="0">
                <a:latin typeface="Calibri" panose="020F0502020204030204" pitchFamily="34" charset="0"/>
                <a:cs typeface="Calibri" panose="020F0502020204030204" pitchFamily="34" charset="0"/>
              </a:rPr>
              <a:t>Country</a:t>
            </a:r>
          </a:p>
        </p:txBody>
      </p:sp>
      <p:sp>
        <p:nvSpPr>
          <p:cNvPr id="6" name="Text Placeholder 2">
            <a:extLst>
              <a:ext uri="{FF2B5EF4-FFF2-40B4-BE49-F238E27FC236}">
                <a16:creationId xmlns:a16="http://schemas.microsoft.com/office/drawing/2014/main" id="{EE5F5110-8C07-5F4E-15A0-8F6D23B2F5A5}"/>
              </a:ext>
            </a:extLst>
          </p:cNvPr>
          <p:cNvSpPr txBox="1">
            <a:spLocks/>
          </p:cNvSpPr>
          <p:nvPr/>
        </p:nvSpPr>
        <p:spPr>
          <a:xfrm>
            <a:off x="2280304" y="2234423"/>
            <a:ext cx="9911696" cy="10955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4A0C3C"/>
                </a:solidFill>
                <a:latin typeface="Calibri" panose="020F0502020204030204" pitchFamily="34" charset="0"/>
                <a:cs typeface="Calibri" panose="020F0502020204030204" pitchFamily="34" charset="0"/>
              </a:rPr>
              <a:t>Presenters Name</a:t>
            </a:r>
          </a:p>
          <a:p>
            <a:pPr algn="l"/>
            <a:r>
              <a:rPr lang="en-US" sz="2000" b="1" dirty="0">
                <a:solidFill>
                  <a:srgbClr val="4A0C3C"/>
                </a:solidFill>
                <a:latin typeface="Calibri" panose="020F0502020204030204" pitchFamily="34" charset="0"/>
                <a:cs typeface="Calibri" panose="020F0502020204030204" pitchFamily="34" charset="0"/>
              </a:rPr>
              <a:t>Credentials</a:t>
            </a:r>
          </a:p>
        </p:txBody>
      </p:sp>
      <p:sp>
        <p:nvSpPr>
          <p:cNvPr id="7" name="Title Placeholder 1">
            <a:extLst>
              <a:ext uri="{FF2B5EF4-FFF2-40B4-BE49-F238E27FC236}">
                <a16:creationId xmlns:a16="http://schemas.microsoft.com/office/drawing/2014/main" id="{A3C5176D-EB57-4B91-49F2-592D9071C15F}"/>
              </a:ext>
            </a:extLst>
          </p:cNvPr>
          <p:cNvSpPr txBox="1">
            <a:spLocks/>
          </p:cNvSpPr>
          <p:nvPr/>
        </p:nvSpPr>
        <p:spPr>
          <a:xfrm>
            <a:off x="2267143" y="1020062"/>
            <a:ext cx="9911696" cy="913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4A0C3C"/>
                </a:solidFill>
                <a:latin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161961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D9590-58E5-5D13-C138-2ECD31D6367F}"/>
              </a:ext>
            </a:extLst>
          </p:cNvPr>
          <p:cNvPicPr>
            <a:picLocks noChangeAspect="1"/>
          </p:cNvPicPr>
          <p:nvPr/>
        </p:nvPicPr>
        <p:blipFill>
          <a:blip r:embed="rId2"/>
          <a:src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EEE5CDA1-B1F1-6625-2465-3A50983AA93E}"/>
              </a:ext>
            </a:extLst>
          </p:cNvPr>
          <p:cNvSpPr txBox="1">
            <a:spLocks/>
          </p:cNvSpPr>
          <p:nvPr/>
        </p:nvSpPr>
        <p:spPr>
          <a:xfrm>
            <a:off x="939965" y="2312953"/>
            <a:ext cx="10310301" cy="5251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Calibri"/>
                <a:cs typeface="Calibri"/>
              </a:rPr>
              <a:t>I have no financial disclosure and no conflicts of interest related to the presented content of this speech.</a:t>
            </a:r>
            <a:endParaRPr lang="en-US" dirty="0"/>
          </a:p>
        </p:txBody>
      </p:sp>
      <p:sp>
        <p:nvSpPr>
          <p:cNvPr id="7" name="Title Placeholder 1">
            <a:extLst>
              <a:ext uri="{FF2B5EF4-FFF2-40B4-BE49-F238E27FC236}">
                <a16:creationId xmlns:a16="http://schemas.microsoft.com/office/drawing/2014/main" id="{A3C5176D-EB57-4B91-49F2-592D9071C15F}"/>
              </a:ext>
            </a:extLst>
          </p:cNvPr>
          <p:cNvSpPr txBox="1">
            <a:spLocks/>
          </p:cNvSpPr>
          <p:nvPr/>
        </p:nvSpPr>
        <p:spPr>
          <a:xfrm>
            <a:off x="4642789" y="1020062"/>
            <a:ext cx="2829580" cy="913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4A0C3C"/>
                </a:solidFill>
                <a:latin typeface="Calibri"/>
                <a:cs typeface="Calibri"/>
              </a:rPr>
              <a:t>Disclosures</a:t>
            </a:r>
            <a:endParaRPr lang="en-US" dirty="0"/>
          </a:p>
        </p:txBody>
      </p:sp>
    </p:spTree>
    <p:extLst>
      <p:ext uri="{BB962C8B-B14F-4D97-AF65-F5344CB8AC3E}">
        <p14:creationId xmlns:p14="http://schemas.microsoft.com/office/powerpoint/2010/main" val="346971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sp>
        <p:nvSpPr>
          <p:cNvPr id="6" name="Text Placeholder 2">
            <a:extLst>
              <a:ext uri="{FF2B5EF4-FFF2-40B4-BE49-F238E27FC236}">
                <a16:creationId xmlns:a16="http://schemas.microsoft.com/office/drawing/2014/main" id="{8099B421-065E-F000-E213-A63EC42D3737}"/>
              </a:ext>
            </a:extLst>
          </p:cNvPr>
          <p:cNvSpPr txBox="1">
            <a:spLocks/>
          </p:cNvSpPr>
          <p:nvPr/>
        </p:nvSpPr>
        <p:spPr>
          <a:xfrm>
            <a:off x="401936" y="1344846"/>
            <a:ext cx="10515600" cy="4010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i="1" dirty="0">
                <a:latin typeface="Calibri" panose="020F0502020204030204" pitchFamily="34" charset="0"/>
                <a:cs typeface="Calibri" panose="020F0502020204030204" pitchFamily="34" charset="0"/>
              </a:rPr>
              <a:t>Subheading</a:t>
            </a:r>
            <a:endParaRPr lang="en-US" sz="16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6C2EAB6-B1C6-7792-4E66-0C2BC71EC8CD}"/>
              </a:ext>
            </a:extLst>
          </p:cNvPr>
          <p:cNvSpPr txBox="1"/>
          <p:nvPr/>
        </p:nvSpPr>
        <p:spPr>
          <a:xfrm>
            <a:off x="404532" y="1950944"/>
            <a:ext cx="10172700"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rgbClr val="4A0C3C"/>
                </a:solidFill>
                <a:latin typeface="Calibri Light"/>
                <a:ea typeface="Roboto"/>
                <a:cs typeface="Roboto"/>
              </a:rPr>
              <a:t>Experience the future of Family Medicine at WONCA APR Conference 2024, set in the dynamic city of Singapore. This global conference unites experts, healthcare practitioners, and researchers for a deep dive into the evolving landscape of primary care. Be part of the dialogue, gain valuable insights, and connect with the international healthcare community. Singapore’s rich culture and innovative spirit provide an inspiring backdrop for this transformative event.</a:t>
            </a:r>
            <a:endParaRPr lang="en-US" sz="2000" dirty="0">
              <a:solidFill>
                <a:srgbClr val="4A0C3C"/>
              </a:solidFill>
              <a:latin typeface="Calibri Light"/>
              <a:cs typeface="Calibri"/>
            </a:endParaRPr>
          </a:p>
          <a:p>
            <a:pPr algn="just"/>
            <a:r>
              <a:rPr lang="en-US" sz="2000" dirty="0">
                <a:solidFill>
                  <a:srgbClr val="4A0C3C"/>
                </a:solidFill>
                <a:latin typeface="Calibri Light"/>
                <a:ea typeface="Roboto"/>
                <a:cs typeface="Roboto"/>
              </a:rPr>
              <a:t>Discover the latest advancements in Family Medicine, participate in engaging sessions, and network with top professionals. WONCA APR Conference 2024 promises an exceptional blend of learning and cultural immersion. Save the date and prepare for an unforgettable journey into the heart of Asia. We look forward to welcoming you at WONCA APR Conference 2024 in Singapore.</a:t>
            </a:r>
            <a:endParaRPr lang="en-US" sz="2000" dirty="0">
              <a:solidFill>
                <a:srgbClr val="4A0C3C"/>
              </a:solidFill>
              <a:latin typeface="Calibri Light"/>
              <a:cs typeface="Calibri"/>
            </a:endParaRPr>
          </a:p>
          <a:p>
            <a:endParaRPr lang="en-US" sz="3200" dirty="0">
              <a:solidFill>
                <a:srgbClr val="4A0C3C"/>
              </a:solidFill>
              <a:latin typeface="Calibri Light"/>
              <a:cs typeface="Calibri Light"/>
            </a:endParaRPr>
          </a:p>
        </p:txBody>
      </p:sp>
    </p:spTree>
    <p:extLst>
      <p:ext uri="{BB962C8B-B14F-4D97-AF65-F5344CB8AC3E}">
        <p14:creationId xmlns:p14="http://schemas.microsoft.com/office/powerpoint/2010/main" val="184096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sp>
        <p:nvSpPr>
          <p:cNvPr id="6" name="Text Placeholder 2">
            <a:extLst>
              <a:ext uri="{FF2B5EF4-FFF2-40B4-BE49-F238E27FC236}">
                <a16:creationId xmlns:a16="http://schemas.microsoft.com/office/drawing/2014/main" id="{8099B421-065E-F000-E213-A63EC42D3737}"/>
              </a:ext>
            </a:extLst>
          </p:cNvPr>
          <p:cNvSpPr txBox="1">
            <a:spLocks/>
          </p:cNvSpPr>
          <p:nvPr/>
        </p:nvSpPr>
        <p:spPr>
          <a:xfrm>
            <a:off x="401936" y="1344846"/>
            <a:ext cx="10515600" cy="3842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i="1" dirty="0">
                <a:latin typeface="Calibri" panose="020F0502020204030204" pitchFamily="34" charset="0"/>
                <a:cs typeface="Calibri" panose="020F0502020204030204" pitchFamily="34" charset="0"/>
              </a:rPr>
              <a:t>Subheading</a:t>
            </a:r>
          </a:p>
          <a:p>
            <a:pPr algn="l"/>
            <a:endParaRPr lang="en-US" sz="2000" i="1" dirty="0">
              <a:latin typeface="Calibri" panose="020F0502020204030204" pitchFamily="34" charset="0"/>
              <a:cs typeface="Calibri" panose="020F0502020204030204" pitchFamily="34" charset="0"/>
            </a:endParaRPr>
          </a:p>
          <a:p>
            <a:pPr algn="l"/>
            <a:endParaRPr lang="en-US" sz="20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7EB1CAF-5642-5535-8C19-F369A02AE468}"/>
              </a:ext>
            </a:extLst>
          </p:cNvPr>
          <p:cNvSpPr txBox="1"/>
          <p:nvPr/>
        </p:nvSpPr>
        <p:spPr>
          <a:xfrm>
            <a:off x="499782" y="1950944"/>
            <a:ext cx="514126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solidFill>
                  <a:srgbClr val="4A0C3C"/>
                </a:solidFill>
                <a:latin typeface="Calibri Light"/>
                <a:ea typeface="+mn-lt"/>
                <a:cs typeface="+mn-lt"/>
              </a:rPr>
              <a:t>1.Product enhancement. Introduce regular updates and features to enhance product offerings.</a:t>
            </a:r>
            <a:endParaRPr lang="en-US" dirty="0">
              <a:solidFill>
                <a:srgbClr val="4A0C3C"/>
              </a:solidFill>
              <a:latin typeface="Calibri Light"/>
              <a:cs typeface="Calibri Light"/>
            </a:endParaRPr>
          </a:p>
          <a:p>
            <a:pPr marL="457200" indent="-457200">
              <a:buAutoNum type="arabicPeriod"/>
            </a:pPr>
            <a:endParaRPr lang="en-US" sz="2000" dirty="0">
              <a:solidFill>
                <a:srgbClr val="4A0C3C"/>
              </a:solidFill>
              <a:latin typeface="Calibri Light"/>
              <a:ea typeface="+mn-lt"/>
              <a:cs typeface="+mn-lt"/>
            </a:endParaRPr>
          </a:p>
          <a:p>
            <a:pPr marL="457200" indent="-457200">
              <a:buAutoNum type="arabicPeriod"/>
            </a:pPr>
            <a:r>
              <a:rPr lang="en-US" sz="2000" dirty="0">
                <a:solidFill>
                  <a:srgbClr val="4A0C3C"/>
                </a:solidFill>
                <a:latin typeface="Calibri Light"/>
                <a:ea typeface="+mn-lt"/>
                <a:cs typeface="+mn-lt"/>
              </a:rPr>
              <a:t>2.Technology integration. Explore emerging technologies for potential integration into our operations.</a:t>
            </a:r>
            <a:endParaRPr lang="en-US">
              <a:solidFill>
                <a:srgbClr val="4A0C3C"/>
              </a:solidFill>
              <a:latin typeface="Calibri Light"/>
              <a:cs typeface="Calibri Light"/>
            </a:endParaRPr>
          </a:p>
          <a:p>
            <a:pPr marL="457200" indent="-457200">
              <a:buAutoNum type="arabicPeriod"/>
            </a:pPr>
            <a:endParaRPr lang="en-US" sz="2000" dirty="0">
              <a:solidFill>
                <a:srgbClr val="4A0C3C"/>
              </a:solidFill>
              <a:latin typeface="Calibri Light"/>
              <a:ea typeface="+mn-lt"/>
              <a:cs typeface="+mn-lt"/>
            </a:endParaRPr>
          </a:p>
          <a:p>
            <a:pPr marL="457200" indent="-457200">
              <a:buAutoNum type="arabicPeriod"/>
            </a:pPr>
            <a:r>
              <a:rPr lang="en-US" sz="2000" dirty="0">
                <a:solidFill>
                  <a:srgbClr val="4A0C3C"/>
                </a:solidFill>
                <a:latin typeface="Calibri Light"/>
                <a:ea typeface="+mn-lt"/>
                <a:cs typeface="+mn-lt"/>
              </a:rPr>
              <a:t>Collaborative partnerships. Foster collaborations with tech innovators and industry leaders to drive innovation</a:t>
            </a:r>
            <a:endParaRPr lang="en-US">
              <a:solidFill>
                <a:srgbClr val="4A0C3C"/>
              </a:solidFill>
              <a:latin typeface="Calibri Light"/>
              <a:cs typeface="Calibri Light"/>
            </a:endParaRPr>
          </a:p>
        </p:txBody>
      </p:sp>
      <p:sp>
        <p:nvSpPr>
          <p:cNvPr id="11" name="TextBox 10">
            <a:extLst>
              <a:ext uri="{FF2B5EF4-FFF2-40B4-BE49-F238E27FC236}">
                <a16:creationId xmlns:a16="http://schemas.microsoft.com/office/drawing/2014/main" id="{80AE7738-6685-CD6C-2F32-5C7C66FAA2CE}"/>
              </a:ext>
            </a:extLst>
          </p:cNvPr>
          <p:cNvSpPr txBox="1"/>
          <p:nvPr/>
        </p:nvSpPr>
        <p:spPr>
          <a:xfrm>
            <a:off x="6097120" y="1950944"/>
            <a:ext cx="514126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000" dirty="0">
                <a:solidFill>
                  <a:srgbClr val="4A0C3C"/>
                </a:solidFill>
                <a:latin typeface="Calibri Light"/>
                <a:ea typeface="+mn-lt"/>
                <a:cs typeface="+mn-lt"/>
              </a:rPr>
              <a:t>1.Product enhancement. Introduce regular updates and features to enhance product offerings.</a:t>
            </a:r>
            <a:endParaRPr lang="en-US" dirty="0">
              <a:solidFill>
                <a:srgbClr val="4A0C3C"/>
              </a:solidFill>
              <a:latin typeface="Calibri Light"/>
              <a:cs typeface="Calibri Light"/>
            </a:endParaRPr>
          </a:p>
          <a:p>
            <a:pPr marL="457200" indent="-457200">
              <a:buFont typeface="Arial" panose="020B0604020202020204" pitchFamily="34" charset="0"/>
              <a:buChar char="•"/>
            </a:pPr>
            <a:endParaRPr lang="en-US" sz="2000" dirty="0">
              <a:solidFill>
                <a:srgbClr val="4A0C3C"/>
              </a:solidFill>
              <a:latin typeface="Calibri Light"/>
              <a:ea typeface="+mn-lt"/>
              <a:cs typeface="+mn-lt"/>
            </a:endParaRPr>
          </a:p>
          <a:p>
            <a:pPr marL="457200" indent="-457200">
              <a:buFont typeface="Arial" panose="020B0604020202020204" pitchFamily="34" charset="0"/>
              <a:buChar char="•"/>
            </a:pPr>
            <a:r>
              <a:rPr lang="en-US" sz="2000" dirty="0">
                <a:solidFill>
                  <a:srgbClr val="4A0C3C"/>
                </a:solidFill>
                <a:latin typeface="Calibri Light"/>
                <a:ea typeface="+mn-lt"/>
                <a:cs typeface="+mn-lt"/>
              </a:rPr>
              <a:t>2.Technology integration. Explore emerging technologies for potential integration into our operations.</a:t>
            </a:r>
            <a:endParaRPr lang="en-US">
              <a:solidFill>
                <a:srgbClr val="4A0C3C"/>
              </a:solidFill>
              <a:latin typeface="Calibri Light"/>
              <a:cs typeface="Calibri Light"/>
            </a:endParaRPr>
          </a:p>
          <a:p>
            <a:pPr marL="457200" indent="-457200">
              <a:buFont typeface="Arial" panose="020B0604020202020204" pitchFamily="34" charset="0"/>
              <a:buChar char="•"/>
            </a:pPr>
            <a:endParaRPr lang="en-US" sz="2000" dirty="0">
              <a:solidFill>
                <a:srgbClr val="4A0C3C"/>
              </a:solidFill>
              <a:latin typeface="Calibri Light"/>
              <a:ea typeface="+mn-lt"/>
              <a:cs typeface="+mn-lt"/>
            </a:endParaRPr>
          </a:p>
          <a:p>
            <a:pPr marL="457200" indent="-457200">
              <a:buFont typeface="Arial" panose="020B0604020202020204" pitchFamily="34" charset="0"/>
              <a:buChar char="•"/>
            </a:pPr>
            <a:r>
              <a:rPr lang="en-US" sz="2000" dirty="0">
                <a:solidFill>
                  <a:srgbClr val="4A0C3C"/>
                </a:solidFill>
                <a:latin typeface="Calibri Light"/>
                <a:ea typeface="+mn-lt"/>
                <a:cs typeface="+mn-lt"/>
              </a:rPr>
              <a:t>Collaborative partnerships. Foster collaborations with tech innovators and industry leaders to drive innovation</a:t>
            </a:r>
            <a:endParaRPr lang="en-US">
              <a:solidFill>
                <a:srgbClr val="4A0C3C"/>
              </a:solidFill>
              <a:latin typeface="Calibri Light"/>
              <a:cs typeface="Calibri Light"/>
            </a:endParaRPr>
          </a:p>
        </p:txBody>
      </p:sp>
    </p:spTree>
    <p:extLst>
      <p:ext uri="{BB962C8B-B14F-4D97-AF65-F5344CB8AC3E}">
        <p14:creationId xmlns:p14="http://schemas.microsoft.com/office/powerpoint/2010/main" val="17415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Table 2">
            <a:extLst>
              <a:ext uri="{FF2B5EF4-FFF2-40B4-BE49-F238E27FC236}">
                <a16:creationId xmlns:a16="http://schemas.microsoft.com/office/drawing/2014/main" id="{57269F83-0C04-2FA3-2647-120ED71117F5}"/>
              </a:ext>
            </a:extLst>
          </p:cNvPr>
          <p:cNvGraphicFramePr>
            <a:graphicFrameLocks noGrp="1"/>
          </p:cNvGraphicFramePr>
          <p:nvPr>
            <p:extLst>
              <p:ext uri="{D42A27DB-BD31-4B8C-83A1-F6EECF244321}">
                <p14:modId xmlns:p14="http://schemas.microsoft.com/office/powerpoint/2010/main" val="2192851094"/>
              </p:ext>
            </p:extLst>
          </p:nvPr>
        </p:nvGraphicFramePr>
        <p:xfrm>
          <a:off x="939426" y="1714791"/>
          <a:ext cx="10313209" cy="3932682"/>
        </p:xfrm>
        <a:graphic>
          <a:graphicData uri="http://schemas.openxmlformats.org/drawingml/2006/table">
            <a:tbl>
              <a:tblPr firstRow="1" bandRow="1">
                <a:tableStyleId>{5940675A-B579-460E-94D1-54222C63F5DA}</a:tableStyleId>
              </a:tblPr>
              <a:tblGrid>
                <a:gridCol w="2924171">
                  <a:extLst>
                    <a:ext uri="{9D8B030D-6E8A-4147-A177-3AD203B41FA5}">
                      <a16:colId xmlns:a16="http://schemas.microsoft.com/office/drawing/2014/main" val="3381657167"/>
                    </a:ext>
                  </a:extLst>
                </a:gridCol>
                <a:gridCol w="2326761">
                  <a:extLst>
                    <a:ext uri="{9D8B030D-6E8A-4147-A177-3AD203B41FA5}">
                      <a16:colId xmlns:a16="http://schemas.microsoft.com/office/drawing/2014/main" val="1548271114"/>
                    </a:ext>
                  </a:extLst>
                </a:gridCol>
                <a:gridCol w="2594024">
                  <a:extLst>
                    <a:ext uri="{9D8B030D-6E8A-4147-A177-3AD203B41FA5}">
                      <a16:colId xmlns:a16="http://schemas.microsoft.com/office/drawing/2014/main" val="1777995624"/>
                    </a:ext>
                  </a:extLst>
                </a:gridCol>
                <a:gridCol w="2468253">
                  <a:extLst>
                    <a:ext uri="{9D8B030D-6E8A-4147-A177-3AD203B41FA5}">
                      <a16:colId xmlns:a16="http://schemas.microsoft.com/office/drawing/2014/main" val="810764851"/>
                    </a:ext>
                  </a:extLst>
                </a:gridCol>
              </a:tblGrid>
              <a:tr h="655447">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Metric</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Current value</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Previous quarter</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Change (%)</a:t>
                      </a:r>
                      <a:endParaRPr lang="en-US" sz="1800" u="none" strike="noStrike">
                        <a:solidFill>
                          <a:schemeClr val="bg1"/>
                        </a:solidFill>
                        <a:effectLst/>
                      </a:endParaRPr>
                    </a:p>
                  </a:txBody>
                  <a:tcPr anchor="ctr">
                    <a:solidFill>
                      <a:srgbClr val="4A0C3C"/>
                    </a:solidFill>
                  </a:tcPr>
                </a:tc>
                <a:extLst>
                  <a:ext uri="{0D108BD9-81ED-4DB2-BD59-A6C34878D82A}">
                    <a16:rowId xmlns:a16="http://schemas.microsoft.com/office/drawing/2014/main" val="3141369590"/>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Revenue</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$2,500,000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2,200,000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+14%</a:t>
                      </a:r>
                      <a:endParaRPr lang="en-US" sz="1800" u="none" strike="noStrike">
                        <a:effectLst/>
                        <a:highlight>
                          <a:srgbClr val="E8F3F9"/>
                        </a:highlight>
                      </a:endParaRPr>
                    </a:p>
                  </a:txBody>
                  <a:tcPr anchor="ctr"/>
                </a:tc>
                <a:extLst>
                  <a:ext uri="{0D108BD9-81ED-4DB2-BD59-A6C34878D82A}">
                    <a16:rowId xmlns:a16="http://schemas.microsoft.com/office/drawing/2014/main" val="92847906"/>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Operating expenses</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$1,200,000</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$1,400,000	</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-14%</a:t>
                      </a:r>
                      <a:endParaRPr lang="en-US" sz="1800" u="none" strike="noStrike">
                        <a:effectLst/>
                      </a:endParaRPr>
                    </a:p>
                  </a:txBody>
                  <a:tcPr anchor="ctr"/>
                </a:tc>
                <a:extLst>
                  <a:ext uri="{0D108BD9-81ED-4DB2-BD59-A6C34878D82A}">
                    <a16:rowId xmlns:a16="http://schemas.microsoft.com/office/drawing/2014/main" val="2252885583"/>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Net profit</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$1,000,000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$800,000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+25%</a:t>
                      </a:r>
                      <a:endParaRPr lang="en-US" sz="1800" u="none" strike="noStrike">
                        <a:effectLst/>
                        <a:highlight>
                          <a:srgbClr val="E8F3F9"/>
                        </a:highlight>
                      </a:endParaRPr>
                    </a:p>
                  </a:txBody>
                  <a:tcPr anchor="ctr"/>
                </a:tc>
                <a:extLst>
                  <a:ext uri="{0D108BD9-81ED-4DB2-BD59-A6C34878D82A}">
                    <a16:rowId xmlns:a16="http://schemas.microsoft.com/office/drawing/2014/main" val="2856336416"/>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Operating margin</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40%</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36%</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+4%</a:t>
                      </a:r>
                      <a:endParaRPr lang="en-US" sz="1800" u="none" strike="noStrike">
                        <a:effectLst/>
                      </a:endParaRPr>
                    </a:p>
                  </a:txBody>
                  <a:tcPr anchor="ctr"/>
                </a:tc>
                <a:extLst>
                  <a:ext uri="{0D108BD9-81ED-4DB2-BD59-A6C34878D82A}">
                    <a16:rowId xmlns:a16="http://schemas.microsoft.com/office/drawing/2014/main" val="1606677702"/>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Cash reserves</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$5,000,00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$4,500,000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+11%</a:t>
                      </a:r>
                      <a:endParaRPr lang="en-US" sz="1800" u="none" strike="noStrike">
                        <a:effectLst/>
                        <a:highlight>
                          <a:srgbClr val="E8F3F9"/>
                        </a:highlight>
                      </a:endParaRPr>
                    </a:p>
                  </a:txBody>
                  <a:tcPr anchor="ctr"/>
                </a:tc>
                <a:extLst>
                  <a:ext uri="{0D108BD9-81ED-4DB2-BD59-A6C34878D82A}">
                    <a16:rowId xmlns:a16="http://schemas.microsoft.com/office/drawing/2014/main" val="3778095050"/>
                  </a:ext>
                </a:extLst>
              </a:tr>
            </a:tbl>
          </a:graphicData>
        </a:graphic>
      </p:graphicFrame>
    </p:spTree>
    <p:extLst>
      <p:ext uri="{BB962C8B-B14F-4D97-AF65-F5344CB8AC3E}">
        <p14:creationId xmlns:p14="http://schemas.microsoft.com/office/powerpoint/2010/main" val="4039762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pic>
        <p:nvPicPr>
          <p:cNvPr id="6" name="Picture 5">
            <a:extLst>
              <a:ext uri="{FF2B5EF4-FFF2-40B4-BE49-F238E27FC236}">
                <a16:creationId xmlns:a16="http://schemas.microsoft.com/office/drawing/2014/main" id="{B32D6796-96B0-2B4B-1F6B-C5D9AD96EA2A}"/>
              </a:ext>
            </a:extLst>
          </p:cNvPr>
          <p:cNvPicPr>
            <a:picLocks noChangeAspect="1"/>
          </p:cNvPicPr>
          <p:nvPr/>
        </p:nvPicPr>
        <p:blipFill>
          <a:blip r:embed="rId2"/>
          <a:srcRect l="15785" r="15785"/>
          <a:stretch/>
        </p:blipFill>
        <p:spPr>
          <a:xfrm>
            <a:off x="7810707" y="0"/>
            <a:ext cx="3453933" cy="3364887"/>
          </a:xfrm>
          <a:prstGeom prst="rect">
            <a:avLst/>
          </a:prstGeom>
          <a:ln>
            <a:noFill/>
          </a:ln>
        </p:spPr>
      </p:pic>
      <p:pic>
        <p:nvPicPr>
          <p:cNvPr id="7" name="Picture 6">
            <a:extLst>
              <a:ext uri="{FF2B5EF4-FFF2-40B4-BE49-F238E27FC236}">
                <a16:creationId xmlns:a16="http://schemas.microsoft.com/office/drawing/2014/main" id="{18A34B4C-9C24-4232-40DA-F3FF491A636C}"/>
              </a:ext>
            </a:extLst>
          </p:cNvPr>
          <p:cNvPicPr>
            <a:picLocks noChangeAspect="1"/>
          </p:cNvPicPr>
          <p:nvPr/>
        </p:nvPicPr>
        <p:blipFill>
          <a:blip r:embed="rId3"/>
          <a:srcRect l="15749" r="15749"/>
          <a:stretch/>
        </p:blipFill>
        <p:spPr>
          <a:xfrm>
            <a:off x="7810707" y="3358025"/>
            <a:ext cx="3453933" cy="3310583"/>
          </a:xfrm>
          <a:prstGeom prst="rect">
            <a:avLst/>
          </a:prstGeom>
          <a:ln>
            <a:noFill/>
          </a:ln>
        </p:spPr>
      </p:pic>
      <p:sp>
        <p:nvSpPr>
          <p:cNvPr id="8" name="Rectangle 7">
            <a:extLst>
              <a:ext uri="{FF2B5EF4-FFF2-40B4-BE49-F238E27FC236}">
                <a16:creationId xmlns:a16="http://schemas.microsoft.com/office/drawing/2014/main" id="{C2679019-443B-9186-25BF-002FB345D5D7}"/>
              </a:ext>
            </a:extLst>
          </p:cNvPr>
          <p:cNvSpPr/>
          <p:nvPr/>
        </p:nvSpPr>
        <p:spPr>
          <a:xfrm>
            <a:off x="11233016" y="2402472"/>
            <a:ext cx="958984" cy="958984"/>
          </a:xfrm>
          <a:prstGeom prst="rect">
            <a:avLst/>
          </a:prstGeom>
          <a:solidFill>
            <a:srgbClr val="3F9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65DB9BC-ECE2-C518-EF98-9146618D9FF8}"/>
              </a:ext>
            </a:extLst>
          </p:cNvPr>
          <p:cNvSpPr/>
          <p:nvPr/>
        </p:nvSpPr>
        <p:spPr>
          <a:xfrm>
            <a:off x="10274032" y="2402472"/>
            <a:ext cx="958984" cy="958984"/>
          </a:xfrm>
          <a:prstGeom prst="rect">
            <a:avLst/>
          </a:prstGeom>
          <a:solidFill>
            <a:srgbClr val="FFC6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9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pic>
        <p:nvPicPr>
          <p:cNvPr id="3" name="Picture 2" descr="A person in a white coat with a stethoscope around her neck&#10;&#10;Description automatically generated">
            <a:extLst>
              <a:ext uri="{FF2B5EF4-FFF2-40B4-BE49-F238E27FC236}">
                <a16:creationId xmlns:a16="http://schemas.microsoft.com/office/drawing/2014/main" id="{71E79EC5-020E-4536-A8A9-8DCD6CC14D9A}"/>
              </a:ext>
            </a:extLst>
          </p:cNvPr>
          <p:cNvPicPr>
            <a:picLocks noChangeAspect="1"/>
          </p:cNvPicPr>
          <p:nvPr/>
        </p:nvPicPr>
        <p:blipFill rotWithShape="1">
          <a:blip r:embed="rId2"/>
          <a:srcRect l="16050" r="50768" b="301"/>
          <a:stretch/>
        </p:blipFill>
        <p:spPr>
          <a:xfrm>
            <a:off x="7928316" y="0"/>
            <a:ext cx="3336324" cy="6685005"/>
          </a:xfrm>
          <a:prstGeom prst="rect">
            <a:avLst/>
          </a:prstGeom>
        </p:spPr>
      </p:pic>
      <p:sp>
        <p:nvSpPr>
          <p:cNvPr id="8" name="Rectangle 7">
            <a:extLst>
              <a:ext uri="{FF2B5EF4-FFF2-40B4-BE49-F238E27FC236}">
                <a16:creationId xmlns:a16="http://schemas.microsoft.com/office/drawing/2014/main" id="{C2679019-443B-9186-25BF-002FB345D5D7}"/>
              </a:ext>
            </a:extLst>
          </p:cNvPr>
          <p:cNvSpPr/>
          <p:nvPr/>
        </p:nvSpPr>
        <p:spPr>
          <a:xfrm>
            <a:off x="11264640" y="5744715"/>
            <a:ext cx="989883" cy="940290"/>
          </a:xfrm>
          <a:prstGeom prst="rect">
            <a:avLst/>
          </a:prstGeom>
          <a:solidFill>
            <a:srgbClr val="85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5DB9BC-ECE2-C518-EF98-9146618D9FF8}"/>
              </a:ext>
            </a:extLst>
          </p:cNvPr>
          <p:cNvSpPr/>
          <p:nvPr/>
        </p:nvSpPr>
        <p:spPr>
          <a:xfrm>
            <a:off x="10324350" y="5744715"/>
            <a:ext cx="940290" cy="940290"/>
          </a:xfrm>
          <a:prstGeom prst="rect">
            <a:avLst/>
          </a:prstGeom>
          <a:solidFill>
            <a:srgbClr val="FFC6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70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Chart 2">
            <a:extLst>
              <a:ext uri="{FF2B5EF4-FFF2-40B4-BE49-F238E27FC236}">
                <a16:creationId xmlns:a16="http://schemas.microsoft.com/office/drawing/2014/main" id="{1403DEC5-9012-01A5-F523-4F7315139E56}"/>
              </a:ext>
            </a:extLst>
          </p:cNvPr>
          <p:cNvGraphicFramePr/>
          <p:nvPr>
            <p:extLst>
              <p:ext uri="{D42A27DB-BD31-4B8C-83A1-F6EECF244321}">
                <p14:modId xmlns:p14="http://schemas.microsoft.com/office/powerpoint/2010/main" val="4293564882"/>
              </p:ext>
            </p:extLst>
          </p:nvPr>
        </p:nvGraphicFramePr>
        <p:xfrm>
          <a:off x="3689131" y="1219200"/>
          <a:ext cx="7879644" cy="5040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4412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B4594CA67DD848ABD91F859C75CDAA" ma:contentTypeVersion="23" ma:contentTypeDescription="Create a new document." ma:contentTypeScope="" ma:versionID="6f8ad044b63c3d2240183cb7c51b8b10">
  <xsd:schema xmlns:xsd="http://www.w3.org/2001/XMLSchema" xmlns:xs="http://www.w3.org/2001/XMLSchema" xmlns:p="http://schemas.microsoft.com/office/2006/metadata/properties" xmlns:ns2="0b5aa3ad-7d31-4cef-a0a3-16ecc7c783a8" xmlns:ns3="5d8de9d8-1837-42db-97c7-3b5aea292a4b" xmlns:ns4="a22f7aeb-af32-4a51-8996-af0fd7538050" targetNamespace="http://schemas.microsoft.com/office/2006/metadata/properties" ma:root="true" ma:fieldsID="43dcbd872fbbe2ce51f5f9efdebd1915" ns2:_="" ns3:_="" ns4:_="">
    <xsd:import namespace="0b5aa3ad-7d31-4cef-a0a3-16ecc7c783a8"/>
    <xsd:import namespace="5d8de9d8-1837-42db-97c7-3b5aea292a4b"/>
    <xsd:import namespace="a22f7aeb-af32-4a51-8996-af0fd753805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_Flow_SignoffStatus" minOccurs="0"/>
                <xsd:element ref="ns3:Suitability"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aa3ad-7d31-4cef-a0a3-16ecc7c783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8de9d8-1837-42db-97c7-3b5aea292a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Suitability" ma:index="22" nillable="true" ma:displayName="Suitability" ma:description="Picture quality" ma:format="Dropdown" ma:internalName="Suitability">
      <xsd:simpleType>
        <xsd:union memberTypes="dms:Text">
          <xsd:simpleType>
            <xsd:restriction base="dms:Choice">
              <xsd:enumeration value="Yes"/>
              <xsd:enumeration value="No"/>
            </xsd:restriction>
          </xsd:simpleType>
        </xsd:un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eb1ccaa-8655-4a67-bc2a-7fa66ae7ca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2f7aeb-af32-4a51-8996-af0fd7538050"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256ea676-f801-4026-a1bd-e8dffc1d8a89}" ma:internalName="TaxCatchAll" ma:showField="CatchAllData" ma:web="0b5aa3ad-7d31-4cef-a0a3-16ecc7c783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8de9d8-1837-42db-97c7-3b5aea292a4b">
      <Terms xmlns="http://schemas.microsoft.com/office/infopath/2007/PartnerControls"/>
    </lcf76f155ced4ddcb4097134ff3c332f>
    <_Flow_SignoffStatus xmlns="5d8de9d8-1837-42db-97c7-3b5aea292a4b" xsi:nil="true"/>
    <TaxCatchAll xmlns="a22f7aeb-af32-4a51-8996-af0fd7538050" xsi:nil="true"/>
    <Suitability xmlns="5d8de9d8-1837-42db-97c7-3b5aea292a4b" xsi:nil="true"/>
  </documentManagement>
</p:properties>
</file>

<file path=customXml/itemProps1.xml><?xml version="1.0" encoding="utf-8"?>
<ds:datastoreItem xmlns:ds="http://schemas.openxmlformats.org/officeDocument/2006/customXml" ds:itemID="{4A73AB62-57ED-49D8-97F2-1D5DDEBF0157}">
  <ds:schemaRefs>
    <ds:schemaRef ds:uri="http://schemas.microsoft.com/sharepoint/v3/contenttype/forms"/>
  </ds:schemaRefs>
</ds:datastoreItem>
</file>

<file path=customXml/itemProps2.xml><?xml version="1.0" encoding="utf-8"?>
<ds:datastoreItem xmlns:ds="http://schemas.openxmlformats.org/officeDocument/2006/customXml" ds:itemID="{E56A890D-5A40-4FAA-9C4B-192D8B3B2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aa3ad-7d31-4cef-a0a3-16ecc7c783a8"/>
    <ds:schemaRef ds:uri="5d8de9d8-1837-42db-97c7-3b5aea292a4b"/>
    <ds:schemaRef ds:uri="a22f7aeb-af32-4a51-8996-af0fd75380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79A8AA-892E-45BA-BE29-EFA498485801}">
  <ds:schemaRefs>
    <ds:schemaRef ds:uri="http://schemas.microsoft.com/office/2006/metadata/properties"/>
    <ds:schemaRef ds:uri="http://schemas.microsoft.com/office/infopath/2007/PartnerControls"/>
    <ds:schemaRef ds:uri="5d8de9d8-1837-42db-97c7-3b5aea292a4b"/>
    <ds:schemaRef ds:uri="a22f7aeb-af32-4a51-8996-af0fd7538050"/>
  </ds:schemaRefs>
</ds:datastoreItem>
</file>

<file path=docProps/app.xml><?xml version="1.0" encoding="utf-8"?>
<Properties xmlns="http://schemas.openxmlformats.org/officeDocument/2006/extended-properties" xmlns:vt="http://schemas.openxmlformats.org/officeDocument/2006/docPropsVTypes">
  <Template/>
  <TotalTime>71</TotalTime>
  <Words>329</Words>
  <Application>Microsoft Office PowerPoint</Application>
  <PresentationFormat>Widescreen</PresentationFormat>
  <Paragraphs>52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Lilian Salloum Hanna</dc:creator>
  <cp:lastModifiedBy>Claudia Chan</cp:lastModifiedBy>
  <cp:revision>105</cp:revision>
  <dcterms:created xsi:type="dcterms:W3CDTF">2024-05-10T19:48:13Z</dcterms:created>
  <dcterms:modified xsi:type="dcterms:W3CDTF">2024-06-26T05:04:27Z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0x010100E9B4594CA67DD848ABD91F859C75CDAA</vt:lpwstr>
  </property>
</Properties>
</file>